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8" r:id="rId2"/>
    <p:sldId id="269" r:id="rId3"/>
    <p:sldId id="260" r:id="rId4"/>
    <p:sldId id="544" r:id="rId5"/>
    <p:sldId id="548" r:id="rId6"/>
    <p:sldId id="542" r:id="rId7"/>
    <p:sldId id="546" r:id="rId8"/>
    <p:sldId id="540" r:id="rId9"/>
    <p:sldId id="549" r:id="rId10"/>
    <p:sldId id="541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shek kishor" initials="ak" lastIdx="1" clrIdx="0">
    <p:extLst>
      <p:ext uri="{19B8F6BF-5375-455C-9EA6-DF929625EA0E}">
        <p15:presenceInfo xmlns:p15="http://schemas.microsoft.com/office/powerpoint/2012/main" userId="428a4408d9e797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  <a:srgbClr val="0099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552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8A0FB-4F82-4B45-8848-C4E8823C258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8F7FFB-80D8-4948-BE7D-5FEF44A06A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37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B1EDE-5798-4897-824A-7E316177D7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33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B1EDE-5798-4897-824A-7E316177D7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3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B1EDE-5798-4897-824A-7E316177D7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37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1B0CF-61FF-8738-DF71-E88260C86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90E943-C45F-18F4-729E-CE0B0042B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1C11B-6C8D-5876-8617-21655003D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093A7-B79E-AAA9-0D8A-6299C4FC0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619CF-815C-B11E-A181-314D1ECF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42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4450-0882-9F4A-851C-ABC4F7F4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85BBAE-600A-51C4-A962-D762BBCF9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FBD08-35F5-2210-CC3A-DADDC1C05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E086E-7B41-256C-FFBB-5B9E8D7C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FF1A1-BDD3-EA9F-5C30-8CB969892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31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48D83E-98C8-EAC4-ACF4-E65FA03B8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F19027-60A9-6644-345E-2F67BBA60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DF5F8-8690-DB4B-3323-60937F776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D497B-06DF-9E6E-7A93-7F508714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645CB-857A-BAAD-2186-0FE136F4C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12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899B-4E6C-281C-F98F-10D26A7A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81922-3BEE-00C9-5CD5-17A252C34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CD66A-95C0-3CF5-4AF5-8CC8FF2D6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1ADB0-BEBB-86FA-0125-F5FB892A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18A02-9FA3-97B6-B228-EAC7BB81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478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C692F-EDE6-AEC1-4C00-688ED22C5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4CC62-918E-7C8A-792D-B2CBAF1D3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9A72E-204D-4501-9552-C337E562C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662CC-7F36-F237-FA5F-1002ED100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3D60D-E0B3-DB74-6B11-E33E99E16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35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6115-0499-9F75-A87A-CBFDB0F7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ED332-773F-1ACB-03A2-26E3DC8E8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A8FD9-76CA-C7EE-AA2C-BAE41017E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5A4B-0C4F-FEFD-D1FB-B14789DF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5A1B8-71A4-92BF-6B2C-030EB66C9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6CCBD-495F-E7B2-085B-F5B99416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387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F01FF-4D44-139B-D56F-F6EF6631D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69C8E-134E-32FF-AA5E-EBD10760B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3CAE77-93FF-BC35-9C14-41D84777A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65AB3C-2336-8148-5BF3-3D5BD476F2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7D4B4-B14E-030A-33E8-3104F99F4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3D23F2-6684-17CE-1BE5-0B26271B0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A2E521-7FFD-E848-E121-3584C208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0C373F-2AB3-94AD-15C7-A1FB81219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0529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C7B2C-B17D-16DB-24E5-55B62489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AFB068-B052-BCBE-E2A1-531351ED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B3814-C4D2-708B-FAFF-C65DAE05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A8AC-8EDC-5CC6-7F01-00BE7A8E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802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6CD0C6-1BF2-B871-E944-232C4C1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4507FD-427E-4A82-D44F-27B655088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2D628-7008-E3D6-9F05-6556D9C02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900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C21A-6866-11E7-80F0-0752A884D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5BDA3-83F3-323D-1286-22D67C981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50730-B618-DECF-D255-720A4B03D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64AE8-C8AE-2293-2D72-CA70E0DD3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182CE-1B2D-60BB-3888-18EF093F9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596458-4F1D-0DCA-DBF9-3C74E16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235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1E55A-1017-19B5-2F45-554E0D5F9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EC5C41-B749-0D3A-70F9-270765370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B48776-8A42-E423-8A42-E191CD0B2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9CFD6-BABF-C16A-4BD5-2E40AAC8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B7B20-DC3A-8BDC-7B76-205E09371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F2060-E544-B6BE-D70E-720021EFA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448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4F7014-FB46-596D-2B34-791714E9B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D1C0D-078B-952A-A2B8-1BE1FC9EE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3C6DA-C339-765C-56B2-D2EBF97E5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18300-0D72-4C9B-9829-5AF293BA57DB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A7B80-A689-29F6-AEBE-4C6E9BF84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17A66-AB15-CB0E-5B41-095AAE663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F7E42-97B9-41CC-8139-C31EC6521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38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4.bin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openxmlformats.org/officeDocument/2006/relationships/image" Target="../media/image3.jp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8.gif"/><Relationship Id="rId7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20.gif"/><Relationship Id="rId4" Type="http://schemas.openxmlformats.org/officeDocument/2006/relationships/image" Target="../media/image3.jp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25.gi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7B5227-55A8-A9D0-F745-3ED3D4A9A3FD}"/>
              </a:ext>
            </a:extLst>
          </p:cNvPr>
          <p:cNvSpPr txBox="1"/>
          <p:nvPr/>
        </p:nvSpPr>
        <p:spPr>
          <a:xfrm>
            <a:off x="598391" y="507340"/>
            <a:ext cx="10525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0" dirty="0">
                <a:solidFill>
                  <a:srgbClr val="C00000"/>
                </a:solidFill>
                <a:effectLst/>
                <a:ea typeface="Adobe Fan Heiti Std B" panose="020B0700000000000000" pitchFamily="34" charset="-128"/>
              </a:rPr>
              <a:t>Design of Real Time </a:t>
            </a:r>
            <a:r>
              <a:rPr lang="en-IN" sz="3200" dirty="0">
                <a:solidFill>
                  <a:srgbClr val="C00000"/>
                </a:solidFill>
                <a:ea typeface="Adobe Fan Heiti Std B" panose="020B0700000000000000" pitchFamily="34" charset="-128"/>
              </a:rPr>
              <a:t>weather</a:t>
            </a:r>
            <a:r>
              <a:rPr lang="en-US" sz="3200" i="0" dirty="0">
                <a:solidFill>
                  <a:srgbClr val="C00000"/>
                </a:solidFill>
                <a:effectLst/>
                <a:ea typeface="Adobe Fan Heiti Std B" panose="020B0700000000000000" pitchFamily="34" charset="-128"/>
              </a:rPr>
              <a:t> </a:t>
            </a:r>
            <a:r>
              <a:rPr lang="en-IN" sz="3200" dirty="0">
                <a:solidFill>
                  <a:srgbClr val="C00000"/>
                </a:solidFill>
                <a:ea typeface="Adobe Fan Heiti Std B" panose="020B0700000000000000" pitchFamily="34" charset="-128"/>
              </a:rPr>
              <a:t>monitoring instrument</a:t>
            </a:r>
            <a:r>
              <a:rPr lang="en-US" sz="3200" i="0" dirty="0">
                <a:solidFill>
                  <a:srgbClr val="C00000"/>
                </a:solidFill>
                <a:effectLst/>
                <a:ea typeface="Adobe Fan Heiti Std B" panose="020B0700000000000000" pitchFamily="34" charset="-128"/>
              </a:rPr>
              <a:t> using Internet of thing Module </a:t>
            </a:r>
            <a:endParaRPr lang="en-US" sz="3200" dirty="0">
              <a:solidFill>
                <a:srgbClr val="C00000"/>
              </a:solidFill>
              <a:ea typeface="Adobe Fan Heiti Std B" panose="020B0700000000000000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BE02A3-4048-3859-0B3A-9461CB342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1269" cy="568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EDE3FA-5988-C4B2-5C2F-BDB930903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607" y="4552955"/>
            <a:ext cx="1797705" cy="1797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4CBB7B-933E-3F36-1CBE-0DB542FDD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71" y="4552955"/>
            <a:ext cx="1797705" cy="17977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02342B-4220-06F0-538D-FA29F8BA91F5}"/>
              </a:ext>
            </a:extLst>
          </p:cNvPr>
          <p:cNvSpPr/>
          <p:nvPr/>
        </p:nvSpPr>
        <p:spPr>
          <a:xfrm>
            <a:off x="0" y="2423492"/>
            <a:ext cx="12192000" cy="20015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EB30B0-393B-95DD-BE6B-1219D7C58DBF}"/>
              </a:ext>
            </a:extLst>
          </p:cNvPr>
          <p:cNvSpPr txBox="1"/>
          <p:nvPr/>
        </p:nvSpPr>
        <p:spPr>
          <a:xfrm>
            <a:off x="8357239" y="2862798"/>
            <a:ext cx="421697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chemeClr val="bg1"/>
                </a:solidFill>
              </a:rPr>
              <a:t>Prof. </a:t>
            </a:r>
            <a:r>
              <a:rPr lang="en-IN" sz="2300" b="1" dirty="0" err="1">
                <a:solidFill>
                  <a:schemeClr val="bg1"/>
                </a:solidFill>
              </a:rPr>
              <a:t>Dr.</a:t>
            </a:r>
            <a:r>
              <a:rPr lang="en-IN" sz="2300" b="1" dirty="0">
                <a:solidFill>
                  <a:schemeClr val="bg1"/>
                </a:solidFill>
              </a:rPr>
              <a:t> Chandan Sarangi</a:t>
            </a:r>
          </a:p>
          <a:p>
            <a:r>
              <a:rPr lang="en-IN" sz="2300" b="1" dirty="0">
                <a:solidFill>
                  <a:schemeClr val="bg1"/>
                </a:solidFill>
              </a:rPr>
              <a:t>Dept. of Civil Engineering</a:t>
            </a:r>
          </a:p>
          <a:p>
            <a:r>
              <a:rPr lang="en-IN" sz="2300" b="1" dirty="0">
                <a:solidFill>
                  <a:schemeClr val="bg1"/>
                </a:solidFill>
              </a:rPr>
              <a:t>IIT Madras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DE7DB-56B0-BD16-E771-91DB017E6FDE}"/>
              </a:ext>
            </a:extLst>
          </p:cNvPr>
          <p:cNvSpPr txBox="1"/>
          <p:nvPr/>
        </p:nvSpPr>
        <p:spPr>
          <a:xfrm>
            <a:off x="493971" y="2851919"/>
            <a:ext cx="386467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i="0" dirty="0" err="1">
                <a:solidFill>
                  <a:schemeClr val="bg1"/>
                </a:solidFill>
                <a:effectLst/>
              </a:rPr>
              <a:t>Sougat</a:t>
            </a:r>
            <a:r>
              <a:rPr lang="en-IN" sz="2300" b="1" i="0" dirty="0">
                <a:solidFill>
                  <a:schemeClr val="bg1"/>
                </a:solidFill>
                <a:effectLst/>
              </a:rPr>
              <a:t> kr. </a:t>
            </a:r>
            <a:r>
              <a:rPr lang="en-IN" sz="2300" b="1" dirty="0">
                <a:solidFill>
                  <a:schemeClr val="bg1"/>
                </a:solidFill>
              </a:rPr>
              <a:t>Sarangi</a:t>
            </a:r>
            <a:r>
              <a:rPr lang="en-IN" sz="2300" b="1" i="0" dirty="0">
                <a:solidFill>
                  <a:schemeClr val="bg1"/>
                </a:solidFill>
                <a:effectLst/>
              </a:rPr>
              <a:t> (CE21D300)</a:t>
            </a:r>
          </a:p>
          <a:p>
            <a:r>
              <a:rPr lang="en-IN" sz="2300" b="1" dirty="0">
                <a:solidFill>
                  <a:schemeClr val="bg1"/>
                </a:solidFill>
              </a:rPr>
              <a:t>Abhishek kishor </a:t>
            </a:r>
            <a:r>
              <a:rPr lang="en-US" sz="2300" b="1" i="0" dirty="0">
                <a:solidFill>
                  <a:schemeClr val="bg1"/>
                </a:solidFill>
                <a:effectLst/>
              </a:rPr>
              <a:t>   (</a:t>
            </a:r>
            <a:r>
              <a:rPr lang="en-IN" sz="2300" b="1" i="0" dirty="0">
                <a:solidFill>
                  <a:schemeClr val="bg1"/>
                </a:solidFill>
                <a:effectLst/>
              </a:rPr>
              <a:t>CE23E009</a:t>
            </a:r>
            <a:r>
              <a:rPr lang="en-US" sz="2300" b="1" i="0" dirty="0">
                <a:solidFill>
                  <a:schemeClr val="bg1"/>
                </a:solidFill>
                <a:effectLst/>
              </a:rPr>
              <a:t>)</a:t>
            </a:r>
            <a:r>
              <a:rPr lang="en-IN" sz="2300" b="1" i="0" dirty="0">
                <a:solidFill>
                  <a:schemeClr val="bg1"/>
                </a:solidFill>
                <a:effectLst/>
              </a:rPr>
              <a:t> </a:t>
            </a:r>
          </a:p>
          <a:p>
            <a:r>
              <a:rPr lang="en-IN" sz="2300" b="1" i="0" dirty="0">
                <a:solidFill>
                  <a:schemeClr val="bg1"/>
                </a:solidFill>
                <a:effectLst/>
              </a:rPr>
              <a:t>Shakeel Ah. lone   (CE23E012)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41D8FE3-E956-74AA-7B90-FFA62FCC3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6691" y="6455466"/>
            <a:ext cx="4709160" cy="365125"/>
          </a:xfrm>
        </p:spPr>
        <p:txBody>
          <a:bodyPr/>
          <a:lstStyle/>
          <a:p>
            <a:r>
              <a:rPr lang="en-US" dirty="0"/>
              <a:t>Design of Real Time weather monitoring instrument using IOT module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6858F883-1D16-AE34-B6A0-5A93D1823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B11FCD22-9EEE-401C-AC68-8EAA4170F52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296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057400"/>
            <a:ext cx="12192000" cy="25146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B11FCD22-9EEE-401C-AC68-8EAA4170F52F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708400" y="6356351"/>
            <a:ext cx="4597400" cy="365125"/>
          </a:xfrm>
        </p:spPr>
        <p:txBody>
          <a:bodyPr/>
          <a:lstStyle/>
          <a:p>
            <a:r>
              <a:rPr lang="en-US" dirty="0"/>
              <a:t>Design of Real Time weather monitoring instrument using IOT module</a:t>
            </a:r>
          </a:p>
        </p:txBody>
      </p:sp>
    </p:spTree>
    <p:extLst>
      <p:ext uri="{BB962C8B-B14F-4D97-AF65-F5344CB8AC3E}">
        <p14:creationId xmlns:p14="http://schemas.microsoft.com/office/powerpoint/2010/main" val="2754163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872DE-62D5-9CF1-5724-EDF6C51A823F}"/>
              </a:ext>
            </a:extLst>
          </p:cNvPr>
          <p:cNvSpPr txBox="1"/>
          <p:nvPr/>
        </p:nvSpPr>
        <p:spPr>
          <a:xfrm>
            <a:off x="684791" y="14173"/>
            <a:ext cx="159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Final model </a:t>
            </a:r>
            <a:endParaRPr lang="en-IN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E4A48A-C00E-C797-96A6-F26B3A30D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7"/>
          <a:stretch/>
        </p:blipFill>
        <p:spPr>
          <a:xfrm>
            <a:off x="825551" y="904240"/>
            <a:ext cx="6883892" cy="5769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D443AD-1495-A68D-4C5B-7E431FE7E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34" y="904240"/>
            <a:ext cx="2972215" cy="57690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9201CEE-62E2-5156-E7F7-0A8701EAA0A3}"/>
              </a:ext>
            </a:extLst>
          </p:cNvPr>
          <p:cNvSpPr txBox="1"/>
          <p:nvPr/>
        </p:nvSpPr>
        <p:spPr>
          <a:xfrm flipH="1">
            <a:off x="2887449" y="2269304"/>
            <a:ext cx="123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9999"/>
                </a:solidFill>
              </a:rPr>
              <a:t>Rain gauge</a:t>
            </a:r>
            <a:endParaRPr lang="en-IN" b="1" dirty="0">
              <a:solidFill>
                <a:srgbClr val="00999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AA5D93-A615-B232-D8CA-7FDDD3052E11}"/>
              </a:ext>
            </a:extLst>
          </p:cNvPr>
          <p:cNvSpPr txBox="1"/>
          <p:nvPr/>
        </p:nvSpPr>
        <p:spPr>
          <a:xfrm flipH="1">
            <a:off x="5934476" y="3374427"/>
            <a:ext cx="123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Vane</a:t>
            </a:r>
            <a:endParaRPr lang="en-IN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A74CB0-1E2E-8F27-4B90-F02F6E50283F}"/>
              </a:ext>
            </a:extLst>
          </p:cNvPr>
          <p:cNvSpPr txBox="1"/>
          <p:nvPr/>
        </p:nvSpPr>
        <p:spPr>
          <a:xfrm flipH="1">
            <a:off x="6274383" y="4699000"/>
            <a:ext cx="161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Anemometer</a:t>
            </a:r>
            <a:endParaRPr lang="en-IN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CE1DDEB1-1CBC-09D3-4E7A-F8556CF0F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6691" y="6583278"/>
            <a:ext cx="4709160" cy="365125"/>
          </a:xfrm>
        </p:spPr>
        <p:txBody>
          <a:bodyPr/>
          <a:lstStyle/>
          <a:p>
            <a:r>
              <a:rPr lang="en-US" dirty="0"/>
              <a:t>Design of Real Time weather monitoring instrument using IOT module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5C43332-125A-81EF-90F5-FDE5ABAE7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40" y="0"/>
            <a:ext cx="745288" cy="7452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4DDF9F9-898B-34E7-17FE-9C8C6A87A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40" y="-790"/>
            <a:ext cx="745288" cy="745288"/>
          </a:xfrm>
          <a:prstGeom prst="rect">
            <a:avLst/>
          </a:prstGeom>
        </p:spPr>
      </p:pic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F743FCD7-C05F-ED93-2EE0-C61A418D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B11FCD22-9EEE-401C-AC68-8EAA4170F52F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D02AC-DD4A-0635-E54C-7F375E69A7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53" y="-789"/>
            <a:ext cx="745287" cy="7452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4D57DF-4C7F-3D13-88D3-7B9E0475AF71}"/>
              </a:ext>
            </a:extLst>
          </p:cNvPr>
          <p:cNvSpPr txBox="1">
            <a:spLocks/>
          </p:cNvSpPr>
          <p:nvPr/>
        </p:nvSpPr>
        <p:spPr>
          <a:xfrm>
            <a:off x="751269" y="-799"/>
            <a:ext cx="9852084" cy="7315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Proposed CAD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F65392-D31F-5E70-AA7A-77BCBF01F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751269" cy="56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8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99A80D-8EA4-0933-0CAE-52DF3424C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386356"/>
              </p:ext>
            </p:extLst>
          </p:nvPr>
        </p:nvGraphicFramePr>
        <p:xfrm>
          <a:off x="157081" y="785403"/>
          <a:ext cx="12192000" cy="5746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04660">
                  <a:extLst>
                    <a:ext uri="{9D8B030D-6E8A-4147-A177-3AD203B41FA5}">
                      <a16:colId xmlns:a16="http://schemas.microsoft.com/office/drawing/2014/main" val="1598199011"/>
                    </a:ext>
                  </a:extLst>
                </a:gridCol>
                <a:gridCol w="7087340">
                  <a:extLst>
                    <a:ext uri="{9D8B030D-6E8A-4147-A177-3AD203B41FA5}">
                      <a16:colId xmlns:a16="http://schemas.microsoft.com/office/drawing/2014/main" val="2468245549"/>
                    </a:ext>
                  </a:extLst>
                </a:gridCol>
              </a:tblGrid>
              <a:tr h="295147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Objective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&amp; Development of Wind anemometer, Rain gauge and vane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Integration of sensor with IOT Board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Internet of thing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time Weather monitoring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b="1" i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Workflow</a:t>
                      </a:r>
                      <a:endParaRPr 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7429148"/>
                  </a:ext>
                </a:extLst>
              </a:tr>
              <a:tr h="2794582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</a:t>
                      </a:r>
                    </a:p>
                    <a:p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meteorological instruments work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 and Design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Internet of things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Computer aided design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8700881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BDD3C-D991-BB10-9A99-3D9AB2905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6691" y="6455466"/>
            <a:ext cx="4709160" cy="365125"/>
          </a:xfrm>
        </p:spPr>
        <p:txBody>
          <a:bodyPr/>
          <a:lstStyle/>
          <a:p>
            <a:r>
              <a:rPr lang="en-US" dirty="0"/>
              <a:t>Design of Real Time weather monitoring instrument using IOT module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7B1D81-843F-5AD4-E6E0-260F6AF25834}"/>
              </a:ext>
            </a:extLst>
          </p:cNvPr>
          <p:cNvSpPr txBox="1">
            <a:spLocks/>
          </p:cNvSpPr>
          <p:nvPr/>
        </p:nvSpPr>
        <p:spPr>
          <a:xfrm>
            <a:off x="751269" y="-799"/>
            <a:ext cx="9852084" cy="7315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Objective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39428-C66A-3F0A-50CD-9598381F4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53" y="-789"/>
            <a:ext cx="745287" cy="745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3668C-02BA-46EB-BE5E-12DD6162D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40" y="-790"/>
            <a:ext cx="745288" cy="745288"/>
          </a:xfrm>
          <a:prstGeom prst="rect">
            <a:avLst/>
          </a:prstGeom>
        </p:spPr>
      </p:pic>
      <p:sp>
        <p:nvSpPr>
          <p:cNvPr id="36" name="Diamond 35">
            <a:extLst>
              <a:ext uri="{FF2B5EF4-FFF2-40B4-BE49-F238E27FC236}">
                <a16:creationId xmlns:a16="http://schemas.microsoft.com/office/drawing/2014/main" id="{2E2CD0F5-DEE5-98DD-FBF2-41389E9EA415}"/>
              </a:ext>
            </a:extLst>
          </p:cNvPr>
          <p:cNvSpPr/>
          <p:nvPr/>
        </p:nvSpPr>
        <p:spPr>
          <a:xfrm>
            <a:off x="5960895" y="5596410"/>
            <a:ext cx="2274958" cy="897030"/>
          </a:xfrm>
          <a:prstGeom prst="diamond">
            <a:avLst/>
          </a:prstGeom>
          <a:solidFill>
            <a:schemeClr val="tx1"/>
          </a:solidFill>
          <a:ln>
            <a:noFill/>
          </a:ln>
          <a:effectLst>
            <a:outerShdw blurRad="228600" dist="38100" dir="5400000" sx="109000" sy="109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EA97B21F-4DB2-0692-6034-68593E257966}"/>
              </a:ext>
            </a:extLst>
          </p:cNvPr>
          <p:cNvSpPr/>
          <p:nvPr/>
        </p:nvSpPr>
        <p:spPr>
          <a:xfrm>
            <a:off x="5960994" y="4794915"/>
            <a:ext cx="2266749" cy="1039467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5</a:t>
            </a:r>
          </a:p>
        </p:txBody>
      </p:sp>
      <p:sp>
        <p:nvSpPr>
          <p:cNvPr id="38" name="Diamond 37">
            <a:extLst>
              <a:ext uri="{FF2B5EF4-FFF2-40B4-BE49-F238E27FC236}">
                <a16:creationId xmlns:a16="http://schemas.microsoft.com/office/drawing/2014/main" id="{FDC95236-B19E-5A7F-4A71-4CA7A12D2A4F}"/>
              </a:ext>
            </a:extLst>
          </p:cNvPr>
          <p:cNvSpPr/>
          <p:nvPr/>
        </p:nvSpPr>
        <p:spPr>
          <a:xfrm>
            <a:off x="6000172" y="3967480"/>
            <a:ext cx="2221626" cy="114564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4</a:t>
            </a:r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091C738F-3A7F-2164-31CB-32D29EAE58B0}"/>
              </a:ext>
            </a:extLst>
          </p:cNvPr>
          <p:cNvSpPr/>
          <p:nvPr/>
        </p:nvSpPr>
        <p:spPr>
          <a:xfrm>
            <a:off x="5940893" y="3320682"/>
            <a:ext cx="2274958" cy="1039467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3</a:t>
            </a:r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BE6AE52A-C82B-5880-7FED-232ABA97D079}"/>
              </a:ext>
            </a:extLst>
          </p:cNvPr>
          <p:cNvSpPr/>
          <p:nvPr/>
        </p:nvSpPr>
        <p:spPr>
          <a:xfrm>
            <a:off x="5952785" y="2621701"/>
            <a:ext cx="2274958" cy="1039467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2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B19F3-EEEF-EAA3-C728-EE341AFA2DEC}"/>
              </a:ext>
            </a:extLst>
          </p:cNvPr>
          <p:cNvCxnSpPr>
            <a:cxnSpLocks/>
          </p:cNvCxnSpPr>
          <p:nvPr/>
        </p:nvCxnSpPr>
        <p:spPr>
          <a:xfrm flipV="1">
            <a:off x="8432423" y="2478945"/>
            <a:ext cx="555099" cy="7565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58F7D5A-BCA4-5F6C-1CF0-D12FF3669D13}"/>
              </a:ext>
            </a:extLst>
          </p:cNvPr>
          <p:cNvSpPr txBox="1"/>
          <p:nvPr/>
        </p:nvSpPr>
        <p:spPr>
          <a:xfrm>
            <a:off x="9051316" y="2351547"/>
            <a:ext cx="1861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Design Constraint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168FAC-7481-F7FF-3A78-204BDD2DE1E7}"/>
              </a:ext>
            </a:extLst>
          </p:cNvPr>
          <p:cNvSpPr txBox="1"/>
          <p:nvPr/>
        </p:nvSpPr>
        <p:spPr>
          <a:xfrm>
            <a:off x="8998344" y="2989560"/>
            <a:ext cx="3032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Computer Aided Design &amp; Simulation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1169B8-1214-292F-1070-DABAF669AFE5}"/>
              </a:ext>
            </a:extLst>
          </p:cNvPr>
          <p:cNvSpPr txBox="1"/>
          <p:nvPr/>
        </p:nvSpPr>
        <p:spPr>
          <a:xfrm>
            <a:off x="9008618" y="4416498"/>
            <a:ext cx="295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Sensor integration &amp; Testing</a:t>
            </a:r>
            <a:endParaRPr lang="en-IN" sz="1400" b="1" dirty="0">
              <a:solidFill>
                <a:schemeClr val="tx1">
                  <a:lumMod val="95000"/>
                  <a:lumOff val="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B7BC31-4374-2A0D-DD18-BF9E36823630}"/>
              </a:ext>
            </a:extLst>
          </p:cNvPr>
          <p:cNvSpPr txBox="1"/>
          <p:nvPr/>
        </p:nvSpPr>
        <p:spPr>
          <a:xfrm>
            <a:off x="8987522" y="3707315"/>
            <a:ext cx="3733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Individual Hardware interfacing &amp; Testing</a:t>
            </a:r>
            <a:endParaRPr lang="en-IN" sz="1400" b="1" dirty="0">
              <a:solidFill>
                <a:schemeClr val="tx1">
                  <a:lumMod val="95000"/>
                  <a:lumOff val="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D0202468-AA1A-C1BA-583F-05774EA0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B11FCD22-9EEE-401C-AC68-8EAA4170F52F}" type="slidenum">
              <a:rPr lang="en-US" smtClean="0"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C45D7-E882-7193-207A-157506A97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51269" cy="568171"/>
          </a:xfrm>
          <a:prstGeom prst="rect">
            <a:avLst/>
          </a:prstGeom>
        </p:spPr>
      </p:pic>
      <p:sp>
        <p:nvSpPr>
          <p:cNvPr id="5" name="Diamond 4">
            <a:extLst>
              <a:ext uri="{FF2B5EF4-FFF2-40B4-BE49-F238E27FC236}">
                <a16:creationId xmlns:a16="http://schemas.microsoft.com/office/drawing/2014/main" id="{D6FFBE54-9056-EC1C-31A3-AF77823A0C85}"/>
              </a:ext>
            </a:extLst>
          </p:cNvPr>
          <p:cNvSpPr/>
          <p:nvPr/>
        </p:nvSpPr>
        <p:spPr>
          <a:xfrm>
            <a:off x="5940893" y="1951791"/>
            <a:ext cx="2274958" cy="1039467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noFill/>
          </a:ln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914126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1</a:t>
            </a:r>
          </a:p>
          <a:p>
            <a:pPr algn="ctr" defTabSz="914126"/>
            <a:endParaRPr lang="en-US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41296FA3-E242-85A8-0421-2F4C75783764}"/>
              </a:ext>
            </a:extLst>
          </p:cNvPr>
          <p:cNvSpPr/>
          <p:nvPr/>
        </p:nvSpPr>
        <p:spPr>
          <a:xfrm>
            <a:off x="5952785" y="1263112"/>
            <a:ext cx="2274958" cy="1039467"/>
          </a:xfrm>
          <a:prstGeom prst="diamond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914126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</a:p>
          <a:p>
            <a:pPr algn="ctr" defTabSz="914126"/>
            <a:endParaRPr lang="en-US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914126"/>
            <a:endParaRPr lang="en-US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4618B3-F7D6-A18A-9BAF-4EC59EFA2012}"/>
              </a:ext>
            </a:extLst>
          </p:cNvPr>
          <p:cNvCxnSpPr>
            <a:cxnSpLocks/>
          </p:cNvCxnSpPr>
          <p:nvPr/>
        </p:nvCxnSpPr>
        <p:spPr>
          <a:xfrm flipV="1">
            <a:off x="8438346" y="3144455"/>
            <a:ext cx="555099" cy="7565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517BE4-1B21-2518-1027-B55A822FC47E}"/>
              </a:ext>
            </a:extLst>
          </p:cNvPr>
          <p:cNvCxnSpPr>
            <a:cxnSpLocks/>
          </p:cNvCxnSpPr>
          <p:nvPr/>
        </p:nvCxnSpPr>
        <p:spPr>
          <a:xfrm flipV="1">
            <a:off x="8432423" y="3850961"/>
            <a:ext cx="555099" cy="756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987B44-BA99-2BC0-C160-AB8A39F5A0B8}"/>
              </a:ext>
            </a:extLst>
          </p:cNvPr>
          <p:cNvCxnSpPr>
            <a:cxnSpLocks/>
          </p:cNvCxnSpPr>
          <p:nvPr/>
        </p:nvCxnSpPr>
        <p:spPr>
          <a:xfrm flipV="1">
            <a:off x="8434024" y="4552403"/>
            <a:ext cx="555099" cy="7565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E18CA2-4C37-87A2-0657-4E18401D1DB8}"/>
              </a:ext>
            </a:extLst>
          </p:cNvPr>
          <p:cNvCxnSpPr>
            <a:cxnSpLocks/>
          </p:cNvCxnSpPr>
          <p:nvPr/>
        </p:nvCxnSpPr>
        <p:spPr>
          <a:xfrm flipV="1">
            <a:off x="8453519" y="5365128"/>
            <a:ext cx="555099" cy="7565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68F23A-EC32-B72F-0904-069590488B6D}"/>
              </a:ext>
            </a:extLst>
          </p:cNvPr>
          <p:cNvSpPr txBox="1"/>
          <p:nvPr/>
        </p:nvSpPr>
        <p:spPr>
          <a:xfrm>
            <a:off x="9051316" y="5181923"/>
            <a:ext cx="3026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Embedding:Iot</a:t>
            </a:r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 into sensor network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CEEE6A-71A8-952E-9DA1-9743B54B3D0D}"/>
              </a:ext>
            </a:extLst>
          </p:cNvPr>
          <p:cNvSpPr txBox="1"/>
          <p:nvPr/>
        </p:nvSpPr>
        <p:spPr>
          <a:xfrm>
            <a:off x="9037466" y="1628956"/>
            <a:ext cx="2798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Literature survey &amp; Market study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1B6A2E-A4C6-2BBA-C5BE-47032F1E253B}"/>
              </a:ext>
            </a:extLst>
          </p:cNvPr>
          <p:cNvCxnSpPr>
            <a:cxnSpLocks/>
          </p:cNvCxnSpPr>
          <p:nvPr/>
        </p:nvCxnSpPr>
        <p:spPr>
          <a:xfrm flipV="1">
            <a:off x="8438346" y="1794419"/>
            <a:ext cx="555099" cy="7565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3981FF-24FC-2D6C-5FC6-91E36D8939DF}"/>
              </a:ext>
            </a:extLst>
          </p:cNvPr>
          <p:cNvCxnSpPr>
            <a:cxnSpLocks/>
          </p:cNvCxnSpPr>
          <p:nvPr/>
        </p:nvCxnSpPr>
        <p:spPr>
          <a:xfrm flipV="1">
            <a:off x="8443245" y="6063432"/>
            <a:ext cx="555099" cy="756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3DFFAB-DEDC-0255-02EF-FCB72496284B}"/>
              </a:ext>
            </a:extLst>
          </p:cNvPr>
          <p:cNvSpPr txBox="1"/>
          <p:nvPr/>
        </p:nvSpPr>
        <p:spPr>
          <a:xfrm>
            <a:off x="9037466" y="5905897"/>
            <a:ext cx="3026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Sensor Calibration &amp; Data validation </a:t>
            </a:r>
          </a:p>
        </p:txBody>
      </p:sp>
    </p:spTree>
    <p:extLst>
      <p:ext uri="{BB962C8B-B14F-4D97-AF65-F5344CB8AC3E}">
        <p14:creationId xmlns:p14="http://schemas.microsoft.com/office/powerpoint/2010/main" val="2584831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D2703E1-3E1A-5CE9-9884-7ECE7A520C0D}"/>
              </a:ext>
            </a:extLst>
          </p:cNvPr>
          <p:cNvSpPr/>
          <p:nvPr/>
        </p:nvSpPr>
        <p:spPr>
          <a:xfrm>
            <a:off x="3161930" y="1738545"/>
            <a:ext cx="1843598" cy="410296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Arduino Board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B2622D-C1D9-FD5B-960B-F4046476C134}"/>
              </a:ext>
            </a:extLst>
          </p:cNvPr>
          <p:cNvSpPr/>
          <p:nvPr/>
        </p:nvSpPr>
        <p:spPr>
          <a:xfrm>
            <a:off x="5455574" y="1751865"/>
            <a:ext cx="1731146" cy="408964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NETWORK</a:t>
            </a:r>
          </a:p>
          <a:p>
            <a:pPr algn="ctr"/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ES8266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8038DB-48B3-6185-40BA-66AD020A56A0}"/>
              </a:ext>
            </a:extLst>
          </p:cNvPr>
          <p:cNvSpPr/>
          <p:nvPr/>
        </p:nvSpPr>
        <p:spPr>
          <a:xfrm>
            <a:off x="10039159" y="881712"/>
            <a:ext cx="2001913" cy="270264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1BB5C79-809D-D4E5-BCA6-FF5ADCADD8B0}"/>
              </a:ext>
            </a:extLst>
          </p:cNvPr>
          <p:cNvSpPr/>
          <p:nvPr/>
        </p:nvSpPr>
        <p:spPr>
          <a:xfrm>
            <a:off x="5005529" y="3584357"/>
            <a:ext cx="449550" cy="29296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9F4E8A7-F9E2-38E2-E833-78D67FF462F9}"/>
              </a:ext>
            </a:extLst>
          </p:cNvPr>
          <p:cNvSpPr/>
          <p:nvPr/>
        </p:nvSpPr>
        <p:spPr>
          <a:xfrm>
            <a:off x="2190168" y="4027523"/>
            <a:ext cx="978107" cy="29296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61C32E8-F4AD-0665-F41C-1BB1D0283534}"/>
              </a:ext>
            </a:extLst>
          </p:cNvPr>
          <p:cNvSpPr/>
          <p:nvPr/>
        </p:nvSpPr>
        <p:spPr>
          <a:xfrm>
            <a:off x="10218934" y="1540030"/>
            <a:ext cx="1642364" cy="4590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/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Wind Direction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North East  / 45°</a:t>
            </a:r>
          </a:p>
          <a:p>
            <a:pPr algn="ctr"/>
            <a:endParaRPr lang="en-IN" sz="11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1FE80AB-78EB-F6E2-3F10-02B7DAA480EA}"/>
              </a:ext>
            </a:extLst>
          </p:cNvPr>
          <p:cNvSpPr/>
          <p:nvPr/>
        </p:nvSpPr>
        <p:spPr>
          <a:xfrm>
            <a:off x="10218933" y="2272843"/>
            <a:ext cx="1642364" cy="5149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Wind speed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2.4 m/s</a:t>
            </a:r>
            <a:endParaRPr lang="en-IN" sz="1100" b="1" dirty="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D3872B-A2ED-7230-09A9-DAAF187B3A6F}"/>
              </a:ext>
            </a:extLst>
          </p:cNvPr>
          <p:cNvSpPr/>
          <p:nvPr/>
        </p:nvSpPr>
        <p:spPr>
          <a:xfrm>
            <a:off x="10236079" y="3033704"/>
            <a:ext cx="1642364" cy="43167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Rainfall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15 mm</a:t>
            </a:r>
            <a:endParaRPr lang="en-IN" sz="1100" b="1" dirty="0">
              <a:solidFill>
                <a:schemeClr val="bg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51FEDC4-EDEE-D738-65A7-1599CC5DBD3C}"/>
              </a:ext>
            </a:extLst>
          </p:cNvPr>
          <p:cNvSpPr/>
          <p:nvPr/>
        </p:nvSpPr>
        <p:spPr>
          <a:xfrm>
            <a:off x="577048" y="881712"/>
            <a:ext cx="6668056" cy="3796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POWER SOURCE (DC SOURCE)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23DA3B08-6D3B-F599-AB4F-283CA158D20C}"/>
              </a:ext>
            </a:extLst>
          </p:cNvPr>
          <p:cNvSpPr/>
          <p:nvPr/>
        </p:nvSpPr>
        <p:spPr>
          <a:xfrm>
            <a:off x="1162974" y="1258494"/>
            <a:ext cx="529563" cy="480051"/>
          </a:xfrm>
          <a:prstGeom prst="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BCA152B-FA33-3074-3EBC-921716CB1125}"/>
              </a:ext>
            </a:extLst>
          </p:cNvPr>
          <p:cNvSpPr/>
          <p:nvPr/>
        </p:nvSpPr>
        <p:spPr>
          <a:xfrm>
            <a:off x="2201661" y="5353316"/>
            <a:ext cx="960269" cy="29296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E164C11-B8E6-8E1D-D594-49B7AF862C6E}"/>
              </a:ext>
            </a:extLst>
          </p:cNvPr>
          <p:cNvSpPr/>
          <p:nvPr/>
        </p:nvSpPr>
        <p:spPr>
          <a:xfrm>
            <a:off x="2193641" y="2248455"/>
            <a:ext cx="960269" cy="29296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7A6F972A-91BD-1B99-EA11-AA0A70A60A57}"/>
              </a:ext>
            </a:extLst>
          </p:cNvPr>
          <p:cNvSpPr/>
          <p:nvPr/>
        </p:nvSpPr>
        <p:spPr>
          <a:xfrm>
            <a:off x="7210483" y="3584355"/>
            <a:ext cx="781423" cy="29296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806E30-63A5-D1B8-75DF-C040FA0F9210}"/>
              </a:ext>
            </a:extLst>
          </p:cNvPr>
          <p:cNvSpPr/>
          <p:nvPr/>
        </p:nvSpPr>
        <p:spPr>
          <a:xfrm>
            <a:off x="10218935" y="1052359"/>
            <a:ext cx="1642363" cy="2600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APPLICATION</a:t>
            </a:r>
            <a:endParaRPr lang="en-IN" sz="1200" b="1" dirty="0">
              <a:solidFill>
                <a:schemeClr val="bg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F5C8C4B-58E6-4426-A3A9-AE464B747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8170" y="3178426"/>
            <a:ext cx="1897792" cy="997824"/>
          </a:xfrm>
          <a:prstGeom prst="rect">
            <a:avLst/>
          </a:prstGeom>
        </p:spPr>
      </p:pic>
      <p:sp>
        <p:nvSpPr>
          <p:cNvPr id="65" name="Arrow: Down 64">
            <a:extLst>
              <a:ext uri="{FF2B5EF4-FFF2-40B4-BE49-F238E27FC236}">
                <a16:creationId xmlns:a16="http://schemas.microsoft.com/office/drawing/2014/main" id="{7D275FBA-0348-E08C-AEE9-0A23B2A64C3B}"/>
              </a:ext>
            </a:extLst>
          </p:cNvPr>
          <p:cNvSpPr/>
          <p:nvPr/>
        </p:nvSpPr>
        <p:spPr>
          <a:xfrm>
            <a:off x="3784173" y="1272744"/>
            <a:ext cx="529564" cy="460488"/>
          </a:xfrm>
          <a:prstGeom prst="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50D51A0F-0C87-CD94-0EA0-86AF4547F304}"/>
              </a:ext>
            </a:extLst>
          </p:cNvPr>
          <p:cNvSpPr/>
          <p:nvPr/>
        </p:nvSpPr>
        <p:spPr>
          <a:xfrm>
            <a:off x="5977290" y="1272744"/>
            <a:ext cx="529564" cy="480051"/>
          </a:xfrm>
          <a:prstGeom prst="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90A71A36-6BD9-998B-5C48-64F72BF5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4"/>
          <a:stretch/>
        </p:blipFill>
        <p:spPr>
          <a:xfrm flipH="1">
            <a:off x="7991906" y="3190574"/>
            <a:ext cx="1456314" cy="836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041471-A2E3-9FBB-A9EE-7C48CCB19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40" y="0"/>
            <a:ext cx="745288" cy="745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ECF87F-E12D-EF25-1CB5-3F667DCB7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53" y="-789"/>
            <a:ext cx="745287" cy="7452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7ADF4AD-F9F2-CDA6-03E3-BB485BBDFC6A}"/>
              </a:ext>
            </a:extLst>
          </p:cNvPr>
          <p:cNvSpPr txBox="1">
            <a:spLocks/>
          </p:cNvSpPr>
          <p:nvPr/>
        </p:nvSpPr>
        <p:spPr>
          <a:xfrm>
            <a:off x="751269" y="-799"/>
            <a:ext cx="9852084" cy="7315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Block Diagram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C9FEBC-881E-80FE-C310-995C88CC7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751269" cy="568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8BAF59-EAE2-8203-D108-AE44AC4A88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916" y="4825579"/>
            <a:ext cx="1138996" cy="1641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758372-6BDD-23F4-3405-898950848B87}"/>
              </a:ext>
            </a:extLst>
          </p:cNvPr>
          <p:cNvSpPr/>
          <p:nvPr/>
        </p:nvSpPr>
        <p:spPr>
          <a:xfrm>
            <a:off x="620157" y="1751865"/>
            <a:ext cx="1565461" cy="110018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0946F5-81EA-1C3F-82C1-03E92E7EB08D}"/>
              </a:ext>
            </a:extLst>
          </p:cNvPr>
          <p:cNvSpPr/>
          <p:nvPr/>
        </p:nvSpPr>
        <p:spPr>
          <a:xfrm>
            <a:off x="609183" y="3005477"/>
            <a:ext cx="1565462" cy="173323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E927BE-0921-12DE-9249-5FBAD49294B4}"/>
              </a:ext>
            </a:extLst>
          </p:cNvPr>
          <p:cNvSpPr/>
          <p:nvPr/>
        </p:nvSpPr>
        <p:spPr>
          <a:xfrm>
            <a:off x="620158" y="4825579"/>
            <a:ext cx="1565462" cy="165720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688B08-CC43-DAC4-95E9-3E332B37CF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8" t="6785" r="9596" b="4085"/>
          <a:stretch/>
        </p:blipFill>
        <p:spPr>
          <a:xfrm>
            <a:off x="667916" y="3064087"/>
            <a:ext cx="1470430" cy="15320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1187C6-21FC-1CE2-6C1D-32FC59D831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82" r="2399" b="11918"/>
          <a:stretch/>
        </p:blipFill>
        <p:spPr>
          <a:xfrm>
            <a:off x="912508" y="1782131"/>
            <a:ext cx="1009817" cy="10018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3EB55E-67BA-603F-93F3-A1E6349D7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20"/>
          <a:stretch/>
        </p:blipFill>
        <p:spPr>
          <a:xfrm rot="10800000" flipH="1">
            <a:off x="6981507" y="3226289"/>
            <a:ext cx="1143252" cy="4204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377884F-9163-9C42-2456-28AB97E11557}"/>
              </a:ext>
            </a:extLst>
          </p:cNvPr>
          <p:cNvSpPr txBox="1"/>
          <p:nvPr/>
        </p:nvSpPr>
        <p:spPr>
          <a:xfrm>
            <a:off x="3401392" y="1879123"/>
            <a:ext cx="140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PROCESSING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CDF2697B-FCFE-7DFC-A11C-6D94371456FF}"/>
              </a:ext>
            </a:extLst>
          </p:cNvPr>
          <p:cNvSpPr/>
          <p:nvPr/>
        </p:nvSpPr>
        <p:spPr>
          <a:xfrm>
            <a:off x="8447971" y="2301958"/>
            <a:ext cx="1550387" cy="852969"/>
          </a:xfrm>
          <a:prstGeom prst="ben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F4C84595-B518-10E4-3835-5E6D8DFACEE6}"/>
              </a:ext>
            </a:extLst>
          </p:cNvPr>
          <p:cNvSpPr/>
          <p:nvPr/>
        </p:nvSpPr>
        <p:spPr>
          <a:xfrm>
            <a:off x="10868098" y="3584356"/>
            <a:ext cx="378325" cy="443168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7FD538-4F54-3EB4-F001-B31945AD5319}"/>
              </a:ext>
            </a:extLst>
          </p:cNvPr>
          <p:cNvSpPr/>
          <p:nvPr/>
        </p:nvSpPr>
        <p:spPr>
          <a:xfrm>
            <a:off x="9889725" y="4084363"/>
            <a:ext cx="2151348" cy="218327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5A73F26D-66E2-7609-FEC1-023BE3E8C265}"/>
              </a:ext>
            </a:extLst>
          </p:cNvPr>
          <p:cNvSpPr/>
          <p:nvPr/>
        </p:nvSpPr>
        <p:spPr>
          <a:xfrm>
            <a:off x="9980728" y="4223973"/>
            <a:ext cx="744140" cy="619253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AA77041A-3A8C-5CE9-6786-02B4C815ED74}"/>
              </a:ext>
            </a:extLst>
          </p:cNvPr>
          <p:cNvSpPr/>
          <p:nvPr/>
        </p:nvSpPr>
        <p:spPr>
          <a:xfrm>
            <a:off x="10604500" y="4549835"/>
            <a:ext cx="744140" cy="619253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38195B08-13EE-F702-F33B-55E09A6676AE}"/>
              </a:ext>
            </a:extLst>
          </p:cNvPr>
          <p:cNvSpPr/>
          <p:nvPr/>
        </p:nvSpPr>
        <p:spPr>
          <a:xfrm>
            <a:off x="11246423" y="4875697"/>
            <a:ext cx="744140" cy="619253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93D234AB-6F19-593D-1FB7-9A81FD9CAED7}"/>
              </a:ext>
            </a:extLst>
          </p:cNvPr>
          <p:cNvSpPr/>
          <p:nvPr/>
        </p:nvSpPr>
        <p:spPr>
          <a:xfrm>
            <a:off x="11241192" y="4206326"/>
            <a:ext cx="744140" cy="619253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8B720A7B-789C-5EE7-06E0-6F3B5F3DAE92}"/>
              </a:ext>
            </a:extLst>
          </p:cNvPr>
          <p:cNvSpPr/>
          <p:nvPr/>
        </p:nvSpPr>
        <p:spPr>
          <a:xfrm>
            <a:off x="9962577" y="4887350"/>
            <a:ext cx="744140" cy="619253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B48DCAD4-0FF3-BD62-7664-236855DDAAA4}"/>
              </a:ext>
            </a:extLst>
          </p:cNvPr>
          <p:cNvSpPr/>
          <p:nvPr/>
        </p:nvSpPr>
        <p:spPr>
          <a:xfrm>
            <a:off x="10604500" y="5219039"/>
            <a:ext cx="744140" cy="619253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613B6869-8124-1A9A-A292-C451F633EE98}"/>
              </a:ext>
            </a:extLst>
          </p:cNvPr>
          <p:cNvSpPr/>
          <p:nvPr/>
        </p:nvSpPr>
        <p:spPr>
          <a:xfrm>
            <a:off x="9980728" y="5550727"/>
            <a:ext cx="744140" cy="619253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69855338-CDF9-A158-6862-FA253E9F3DAA}"/>
              </a:ext>
            </a:extLst>
          </p:cNvPr>
          <p:cNvSpPr/>
          <p:nvPr/>
        </p:nvSpPr>
        <p:spPr>
          <a:xfrm>
            <a:off x="11264566" y="5551790"/>
            <a:ext cx="744140" cy="619253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BF2BA3C-E1AE-BD87-20F7-422BE279FD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181" y="4268369"/>
            <a:ext cx="723536" cy="102387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1E8622B-57FB-BD15-FA5D-5F008EA872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8" y="5646213"/>
            <a:ext cx="442325" cy="442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168342-0B8C-1CB3-E4E2-59718BFA2E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814" y="5654183"/>
            <a:ext cx="309162" cy="49027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322035F-CC97-0648-3F38-EA95332CA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704" y="4962066"/>
            <a:ext cx="475642" cy="35818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72C855DD-F23C-58B3-6FEC-5F90E1AAA93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9" r="26924" b="2913"/>
          <a:stretch/>
        </p:blipFill>
        <p:spPr>
          <a:xfrm>
            <a:off x="10129809" y="4938712"/>
            <a:ext cx="442324" cy="55623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B840EFE0-4765-E061-C8F1-F4B5CC2940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70" y="4059057"/>
            <a:ext cx="969672" cy="969672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31282CD3-AE89-08C8-AF91-C91DE894CF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113" y="4429598"/>
            <a:ext cx="583217" cy="583217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74127A-E068-D83C-813A-A5B223B8FF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982" y="5275233"/>
            <a:ext cx="474727" cy="474727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A5B5ADE8-AED2-F3CC-E920-FEF376A2CF3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0" t="28578" r="27400" b="28157"/>
          <a:stretch/>
        </p:blipFill>
        <p:spPr>
          <a:xfrm rot="5400000">
            <a:off x="2822223" y="2958571"/>
            <a:ext cx="2506822" cy="1805524"/>
          </a:xfrm>
          <a:prstGeom prst="rect">
            <a:avLst/>
          </a:prstGeom>
        </p:spPr>
      </p:pic>
      <p:sp>
        <p:nvSpPr>
          <p:cNvPr id="124" name="Slide Number Placeholder 9">
            <a:extLst>
              <a:ext uri="{FF2B5EF4-FFF2-40B4-BE49-F238E27FC236}">
                <a16:creationId xmlns:a16="http://schemas.microsoft.com/office/drawing/2014/main" id="{196BE056-4707-A980-A637-B5475945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B11FCD22-9EEE-401C-AC68-8EAA4170F52F}" type="slidenum">
              <a:rPr lang="en-US" smtClean="0"/>
              <a:t>3</a:t>
            </a:fld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616F657-A024-A41A-D822-663B673A7ADB}"/>
              </a:ext>
            </a:extLst>
          </p:cNvPr>
          <p:cNvSpPr txBox="1"/>
          <p:nvPr/>
        </p:nvSpPr>
        <p:spPr>
          <a:xfrm>
            <a:off x="4048955" y="6498547"/>
            <a:ext cx="4638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Design of Real Time weather monitoring instrument using IOT module</a:t>
            </a:r>
          </a:p>
        </p:txBody>
      </p:sp>
    </p:spTree>
    <p:extLst>
      <p:ext uri="{BB962C8B-B14F-4D97-AF65-F5344CB8AC3E}">
        <p14:creationId xmlns:p14="http://schemas.microsoft.com/office/powerpoint/2010/main" val="2785698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A5BEB6-0074-F551-6054-F0BD7B09DC93}"/>
              </a:ext>
            </a:extLst>
          </p:cNvPr>
          <p:cNvSpPr txBox="1"/>
          <p:nvPr/>
        </p:nvSpPr>
        <p:spPr>
          <a:xfrm flipH="1">
            <a:off x="6940617" y="390617"/>
            <a:ext cx="489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cup </a:t>
            </a:r>
            <a:r>
              <a:rPr lang="en-US" b="1" dirty="0" err="1">
                <a:ea typeface="Adobe Myungjo Std M" panose="02020600000000000000" pitchFamily="18" charset="-128"/>
              </a:rPr>
              <a:t>Anenometer</a:t>
            </a:r>
            <a:r>
              <a:rPr lang="en-US" b="1" dirty="0"/>
              <a:t> </a:t>
            </a:r>
            <a:endParaRPr lang="en-IN" b="1" dirty="0"/>
          </a:p>
        </p:txBody>
      </p:sp>
      <p:sp>
        <p:nvSpPr>
          <p:cNvPr id="43" name="Footer Placeholder 5">
            <a:extLst>
              <a:ext uri="{FF2B5EF4-FFF2-40B4-BE49-F238E27FC236}">
                <a16:creationId xmlns:a16="http://schemas.microsoft.com/office/drawing/2014/main" id="{67A0F788-7641-29D5-3491-DB1E37073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6691" y="6455466"/>
            <a:ext cx="4709160" cy="365125"/>
          </a:xfrm>
        </p:spPr>
        <p:txBody>
          <a:bodyPr/>
          <a:lstStyle/>
          <a:p>
            <a:r>
              <a:rPr lang="en-US" dirty="0"/>
              <a:t>Design of Real Time weather monitoring instrument using IOT module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F2BB20B-030A-3804-2ADB-712C67C16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40" y="0"/>
            <a:ext cx="745288" cy="74528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7BD748-4311-932E-9589-F25C55344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04368"/>
              </p:ext>
            </p:extLst>
          </p:nvPr>
        </p:nvGraphicFramePr>
        <p:xfrm>
          <a:off x="0" y="789176"/>
          <a:ext cx="12192000" cy="5666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55542598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249299659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832416559"/>
                    </a:ext>
                  </a:extLst>
                </a:gridCol>
              </a:tblGrid>
              <a:tr h="2016847"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Design constraint </a:t>
                      </a:r>
                    </a:p>
                    <a:p>
                      <a:pPr algn="l"/>
                      <a:endParaRPr lang="en-US" dirty="0"/>
                    </a:p>
                    <a:p>
                      <a:pPr algn="ctr"/>
                      <a:r>
                        <a:rPr lang="en-US" dirty="0"/>
                        <a:t> Cup Anemometer factor (K)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7478210"/>
                  </a:ext>
                </a:extLst>
              </a:tr>
              <a:tr h="816298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0019429"/>
                  </a:ext>
                </a:extLst>
              </a:tr>
              <a:tr h="2833145">
                <a:tc grid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four-cup anemometer developed by </a:t>
                      </a:r>
                      <a:r>
                        <a:rPr lang="en-US" b="1" dirty="0"/>
                        <a:t>Robinson</a:t>
                      </a:r>
                      <a:r>
                        <a:rPr lang="en-US" dirty="0"/>
                        <a:t> of Ireland in </a:t>
                      </a:r>
                      <a:r>
                        <a:rPr lang="en-US" b="1" dirty="0"/>
                        <a:t>1846</a:t>
                      </a:r>
                      <a:r>
                        <a:rPr lang="en-US" dirty="0"/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 err="1"/>
                        <a:t>Pindado</a:t>
                      </a:r>
                      <a:r>
                        <a:rPr lang="en-IN" dirty="0"/>
                        <a:t> (2012) Test 21 different cup &amp; arm model and find </a:t>
                      </a:r>
                      <a:r>
                        <a:rPr lang="en-US" dirty="0"/>
                        <a:t>analytical model of </a:t>
                      </a:r>
                      <a:r>
                        <a:rPr lang="en-US" b="1" dirty="0"/>
                        <a:t>Kondo et al.(1972) </a:t>
                      </a:r>
                      <a:r>
                        <a:rPr lang="en-US" dirty="0"/>
                        <a:t>was proved to be accurate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So, Observations from </a:t>
                      </a:r>
                      <a:r>
                        <a:rPr lang="en-US" b="1" dirty="0"/>
                        <a:t>Lindley(1975)</a:t>
                      </a:r>
                      <a:r>
                        <a:rPr lang="en-US" dirty="0"/>
                        <a:t> and </a:t>
                      </a:r>
                      <a:r>
                        <a:rPr lang="en-US" b="1" dirty="0" err="1"/>
                        <a:t>pindaDo</a:t>
                      </a:r>
                      <a:r>
                        <a:rPr lang="en-US" dirty="0"/>
                        <a:t> (</a:t>
                      </a:r>
                      <a:r>
                        <a:rPr lang="en-IN" b="1" dirty="0"/>
                        <a:t>2012</a:t>
                      </a:r>
                      <a:r>
                        <a:rPr lang="en-IN" dirty="0"/>
                        <a:t>)</a:t>
                      </a:r>
                      <a:r>
                        <a:rPr lang="en-US" dirty="0"/>
                        <a:t>suggest that K factor to be </a:t>
                      </a:r>
                      <a:r>
                        <a:rPr lang="en-US" b="1" dirty="0"/>
                        <a:t>0.4</a:t>
                      </a:r>
                      <a:r>
                        <a:rPr lang="en-US" dirty="0"/>
                        <a:t>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311256"/>
                  </a:ext>
                </a:extLst>
              </a:tr>
            </a:tbl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0E4D53EB-E63F-9904-37B1-624408219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32865" r="5666" b="26519"/>
          <a:stretch/>
        </p:blipFill>
        <p:spPr>
          <a:xfrm>
            <a:off x="6115978" y="1358281"/>
            <a:ext cx="3708741" cy="1313897"/>
          </a:xfrm>
          <a:prstGeom prst="rect">
            <a:avLst/>
          </a:prstGeom>
        </p:spPr>
      </p:pic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6EF0DB6C-371B-3DF8-4D61-D2F85758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B11FCD22-9EEE-401C-AC68-8EAA4170F52F}" type="slidenum">
              <a:rPr lang="en-US" smtClean="0"/>
              <a:t>4</a:t>
            </a:fld>
            <a:endParaRPr lang="en-US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47AA94C3-0E85-37F8-ECC0-925E2E04E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53" y="-789"/>
            <a:ext cx="745287" cy="745287"/>
          </a:xfrm>
          <a:prstGeom prst="rect">
            <a:avLst/>
          </a:prstGeom>
        </p:spPr>
      </p:pic>
      <p:sp>
        <p:nvSpPr>
          <p:cNvPr id="62" name="Title 1">
            <a:extLst>
              <a:ext uri="{FF2B5EF4-FFF2-40B4-BE49-F238E27FC236}">
                <a16:creationId xmlns:a16="http://schemas.microsoft.com/office/drawing/2014/main" id="{B353DD4B-A2F1-0F4E-9554-4D6C7C0ECDAB}"/>
              </a:ext>
            </a:extLst>
          </p:cNvPr>
          <p:cNvSpPr txBox="1">
            <a:spLocks/>
          </p:cNvSpPr>
          <p:nvPr/>
        </p:nvSpPr>
        <p:spPr>
          <a:xfrm>
            <a:off x="751269" y="-799"/>
            <a:ext cx="9852084" cy="7315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Cup Anemometer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0173119-C48A-722D-FDC7-127313FFE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51269" cy="5681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B555011-AB88-9307-AB7D-A4EEE4719FA6}"/>
              </a:ext>
            </a:extLst>
          </p:cNvPr>
          <p:cNvGrpSpPr/>
          <p:nvPr/>
        </p:nvGrpSpPr>
        <p:grpSpPr>
          <a:xfrm>
            <a:off x="376426" y="1047565"/>
            <a:ext cx="2601352" cy="2438874"/>
            <a:chOff x="224714" y="951726"/>
            <a:chExt cx="2657758" cy="26455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A446A0-B21E-885D-F686-F492CE742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8" t="6785" r="9596" b="4085"/>
            <a:stretch/>
          </p:blipFill>
          <p:spPr>
            <a:xfrm>
              <a:off x="224714" y="951726"/>
              <a:ext cx="2657758" cy="264554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201D7D-9013-9B7B-98E7-1B487E263814}"/>
                </a:ext>
              </a:extLst>
            </p:cNvPr>
            <p:cNvSpPr txBox="1"/>
            <p:nvPr/>
          </p:nvSpPr>
          <p:spPr>
            <a:xfrm>
              <a:off x="446477" y="1273586"/>
              <a:ext cx="12806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Cup     arm</a:t>
              </a:r>
              <a:endParaRPr lang="en-IN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194A726-12FF-B351-CDA7-BFE890F4D00D}"/>
                </a:ext>
              </a:extLst>
            </p:cNvPr>
            <p:cNvCxnSpPr>
              <a:cxnSpLocks/>
            </p:cNvCxnSpPr>
            <p:nvPr/>
          </p:nvCxnSpPr>
          <p:spPr>
            <a:xfrm>
              <a:off x="1340528" y="1568754"/>
              <a:ext cx="0" cy="4464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20629F7-6238-AF80-BB9C-94832D801DFD}"/>
                </a:ext>
              </a:extLst>
            </p:cNvPr>
            <p:cNvCxnSpPr>
              <a:cxnSpLocks/>
            </p:cNvCxnSpPr>
            <p:nvPr/>
          </p:nvCxnSpPr>
          <p:spPr>
            <a:xfrm>
              <a:off x="769006" y="1568754"/>
              <a:ext cx="0" cy="1731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EDD092-799B-9F1C-93B0-826E7C44B59F}"/>
                  </a:ext>
                </a:extLst>
              </p:cNvPr>
              <p:cNvSpPr txBox="1"/>
              <p:nvPr/>
            </p:nvSpPr>
            <p:spPr>
              <a:xfrm>
                <a:off x="2951196" y="2800439"/>
                <a:ext cx="3276538" cy="611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𝐶𝑢𝑝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𝑅𝑎𝑑𝑖𝑢𝑠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𝑎𝑟𝑚𝑙𝑒𝑛𝑔𝑡h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𝐶𝑢𝑝𝑅𝑎𝑑𝑖𝑢𝑠</m:t>
                          </m:r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EDD092-799B-9F1C-93B0-826E7C44B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196" y="2800439"/>
                <a:ext cx="3276538" cy="6117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8CEC6F-BC87-48B5-60C2-C706D36C04E0}"/>
                  </a:ext>
                </a:extLst>
              </p:cNvPr>
              <p:cNvSpPr txBox="1"/>
              <p:nvPr/>
            </p:nvSpPr>
            <p:spPr>
              <a:xfrm>
                <a:off x="3202492" y="1937036"/>
                <a:ext cx="2593466" cy="629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𝑊𝑖𝑛𝑑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𝑠𝑝𝑒𝑒𝑑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𝑅𝑃𝑀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𝐴𝑛𝑒𝑚𝑜𝑚𝑒𝑡𝑒𝑟</m:t>
                          </m:r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8CEC6F-BC87-48B5-60C2-C706D36C0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492" y="1937036"/>
                <a:ext cx="2593466" cy="6290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F9CE04F-CAA5-6DBC-CD4B-512B8BA7CB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1105" y="2872797"/>
            <a:ext cx="5851307" cy="34871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01E35A-7A17-39F9-BD24-97E252AEBF96}"/>
              </a:ext>
            </a:extLst>
          </p:cNvPr>
          <p:cNvSpPr txBox="1"/>
          <p:nvPr/>
        </p:nvSpPr>
        <p:spPr>
          <a:xfrm>
            <a:off x="9345957" y="6144589"/>
            <a:ext cx="251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: D. Lindley(1975)</a:t>
            </a:r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B1984B-2A4F-2B64-525D-6836DEEC423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0" t="2722" r="2691" b="53756"/>
          <a:stretch/>
        </p:blipFill>
        <p:spPr>
          <a:xfrm>
            <a:off x="9824719" y="1356236"/>
            <a:ext cx="1922285" cy="10446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6CE903-CF5F-4627-8028-16408589FBA8}"/>
              </a:ext>
            </a:extLst>
          </p:cNvPr>
          <p:cNvSpPr txBox="1"/>
          <p:nvPr/>
        </p:nvSpPr>
        <p:spPr>
          <a:xfrm>
            <a:off x="8549908" y="774609"/>
            <a:ext cx="179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Proximity Sensor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A1524C-3CC8-A594-FFAC-74B201C7B623}"/>
              </a:ext>
            </a:extLst>
          </p:cNvPr>
          <p:cNvSpPr txBox="1"/>
          <p:nvPr/>
        </p:nvSpPr>
        <p:spPr>
          <a:xfrm>
            <a:off x="690391" y="766218"/>
            <a:ext cx="216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3 - cup anemometer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05968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A5BEB6-0074-F551-6054-F0BD7B09DC93}"/>
              </a:ext>
            </a:extLst>
          </p:cNvPr>
          <p:cNvSpPr txBox="1"/>
          <p:nvPr/>
        </p:nvSpPr>
        <p:spPr>
          <a:xfrm flipH="1">
            <a:off x="6940617" y="390617"/>
            <a:ext cx="489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cup </a:t>
            </a:r>
            <a:r>
              <a:rPr lang="en-US" b="1" dirty="0" err="1">
                <a:ea typeface="Adobe Myungjo Std M" panose="02020600000000000000" pitchFamily="18" charset="-128"/>
              </a:rPr>
              <a:t>Anenometer</a:t>
            </a:r>
            <a:r>
              <a:rPr lang="en-US" b="1" dirty="0"/>
              <a:t> </a:t>
            </a:r>
            <a:endParaRPr lang="en-IN" b="1" dirty="0"/>
          </a:p>
        </p:txBody>
      </p:sp>
      <p:sp>
        <p:nvSpPr>
          <p:cNvPr id="43" name="Footer Placeholder 5">
            <a:extLst>
              <a:ext uri="{FF2B5EF4-FFF2-40B4-BE49-F238E27FC236}">
                <a16:creationId xmlns:a16="http://schemas.microsoft.com/office/drawing/2014/main" id="{67A0F788-7641-29D5-3491-DB1E37073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6691" y="6455466"/>
            <a:ext cx="4709160" cy="365125"/>
          </a:xfrm>
        </p:spPr>
        <p:txBody>
          <a:bodyPr/>
          <a:lstStyle/>
          <a:p>
            <a:r>
              <a:rPr lang="en-US" dirty="0"/>
              <a:t>Design of Real Time weather monitoring instrument using IOT module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F2BB20B-030A-3804-2ADB-712C67C16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40" y="0"/>
            <a:ext cx="745288" cy="74528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7BD748-4311-932E-9589-F25C55344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250483"/>
              </p:ext>
            </p:extLst>
          </p:nvPr>
        </p:nvGraphicFramePr>
        <p:xfrm>
          <a:off x="0" y="789176"/>
          <a:ext cx="12192000" cy="5666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55542598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249299659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832416559"/>
                    </a:ext>
                  </a:extLst>
                </a:gridCol>
              </a:tblGrid>
              <a:tr h="2016847">
                <a:tc rowSpan="2">
                  <a:txBody>
                    <a:bodyPr/>
                    <a:lstStyle/>
                    <a:p>
                      <a:endParaRPr lang="en-IN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7478210"/>
                  </a:ext>
                </a:extLst>
              </a:tr>
              <a:tr h="816298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0019429"/>
                  </a:ext>
                </a:extLst>
              </a:tr>
              <a:tr h="283314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311256"/>
                  </a:ext>
                </a:extLst>
              </a:tr>
            </a:tbl>
          </a:graphicData>
        </a:graphic>
      </p:graphicFrame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6EF0DB6C-371B-3DF8-4D61-D2F85758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B11FCD22-9EEE-401C-AC68-8EAA4170F52F}" type="slidenum">
              <a:rPr lang="en-US" smtClean="0"/>
              <a:t>5</a:t>
            </a:fld>
            <a:endParaRPr lang="en-US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47AA94C3-0E85-37F8-ECC0-925E2E04E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53" y="-789"/>
            <a:ext cx="745287" cy="745287"/>
          </a:xfrm>
          <a:prstGeom prst="rect">
            <a:avLst/>
          </a:prstGeom>
        </p:spPr>
      </p:pic>
      <p:sp>
        <p:nvSpPr>
          <p:cNvPr id="62" name="Title 1">
            <a:extLst>
              <a:ext uri="{FF2B5EF4-FFF2-40B4-BE49-F238E27FC236}">
                <a16:creationId xmlns:a16="http://schemas.microsoft.com/office/drawing/2014/main" id="{B353DD4B-A2F1-0F4E-9554-4D6C7C0ECDAB}"/>
              </a:ext>
            </a:extLst>
          </p:cNvPr>
          <p:cNvSpPr txBox="1">
            <a:spLocks/>
          </p:cNvSpPr>
          <p:nvPr/>
        </p:nvSpPr>
        <p:spPr>
          <a:xfrm>
            <a:off x="751269" y="-799"/>
            <a:ext cx="9852084" cy="7315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Rain Guage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0173119-C48A-722D-FDC7-127313FFE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51269" cy="56817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70D8FDB-8136-AA65-B6F9-DF549DEAB36E}"/>
              </a:ext>
            </a:extLst>
          </p:cNvPr>
          <p:cNvGrpSpPr/>
          <p:nvPr/>
        </p:nvGrpSpPr>
        <p:grpSpPr>
          <a:xfrm>
            <a:off x="-4066" y="774609"/>
            <a:ext cx="2979860" cy="2820847"/>
            <a:chOff x="-4066" y="774609"/>
            <a:chExt cx="2979860" cy="28208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ABFB448-C309-6ABF-C6CA-691FFB4911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057" r="2994" b="1507"/>
            <a:stretch/>
          </p:blipFill>
          <p:spPr>
            <a:xfrm>
              <a:off x="751269" y="774609"/>
              <a:ext cx="2224525" cy="282084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6C2335-1B5C-A2DE-2088-84F5A20B70C8}"/>
                </a:ext>
              </a:extLst>
            </p:cNvPr>
            <p:cNvSpPr txBox="1"/>
            <p:nvPr/>
          </p:nvSpPr>
          <p:spPr>
            <a:xfrm>
              <a:off x="29724" y="951726"/>
              <a:ext cx="7215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</a:rPr>
                <a:t>Funnel</a:t>
              </a:r>
              <a:endParaRPr lang="en-IN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D46A75-1BD0-1613-5415-3BBCF9F3B581}"/>
                </a:ext>
              </a:extLst>
            </p:cNvPr>
            <p:cNvSpPr txBox="1"/>
            <p:nvPr/>
          </p:nvSpPr>
          <p:spPr>
            <a:xfrm>
              <a:off x="29724" y="1615119"/>
              <a:ext cx="8136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accent2">
                      <a:lumMod val="50000"/>
                    </a:schemeClr>
                  </a:solidFill>
                </a:rPr>
                <a:t>Ultrasonic sensor</a:t>
              </a:r>
              <a:endParaRPr lang="en-IN" sz="11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A99C25-E926-1797-4F53-9DA666777770}"/>
                </a:ext>
              </a:extLst>
            </p:cNvPr>
            <p:cNvSpPr txBox="1"/>
            <p:nvPr/>
          </p:nvSpPr>
          <p:spPr>
            <a:xfrm>
              <a:off x="0" y="2249168"/>
              <a:ext cx="10120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9999"/>
                  </a:solidFill>
                </a:rPr>
                <a:t>Graduated </a:t>
              </a:r>
            </a:p>
            <a:p>
              <a:r>
                <a:rPr lang="en-US" sz="1200" b="1" dirty="0">
                  <a:solidFill>
                    <a:srgbClr val="009999"/>
                  </a:solidFill>
                </a:rPr>
                <a:t>cylinder </a:t>
              </a:r>
              <a:endParaRPr lang="en-IN" sz="1200" b="1" dirty="0">
                <a:solidFill>
                  <a:srgbClr val="009999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EE4381-A145-EAF0-D75D-CAEFA7157E2E}"/>
                </a:ext>
              </a:extLst>
            </p:cNvPr>
            <p:cNvSpPr txBox="1"/>
            <p:nvPr/>
          </p:nvSpPr>
          <p:spPr>
            <a:xfrm>
              <a:off x="-4066" y="2993320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660066"/>
                  </a:solidFill>
                </a:rPr>
                <a:t>Dc Pump</a:t>
              </a:r>
              <a:endParaRPr lang="en-IN" sz="1200" b="1" dirty="0">
                <a:solidFill>
                  <a:srgbClr val="660066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B8BAFB4-8546-8EEE-F0B0-1F4580814D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65" b="34377"/>
          <a:stretch/>
        </p:blipFill>
        <p:spPr>
          <a:xfrm>
            <a:off x="6186793" y="811840"/>
            <a:ext cx="3489867" cy="1966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281D80-2CE5-3084-5810-3B23AB76C7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8" t="6428" r="25308" b="11407"/>
          <a:stretch/>
        </p:blipFill>
        <p:spPr>
          <a:xfrm>
            <a:off x="9795171" y="802953"/>
            <a:ext cx="1926113" cy="196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4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795ED59-A3B1-53A7-F1D4-1898935552A7}"/>
              </a:ext>
            </a:extLst>
          </p:cNvPr>
          <p:cNvSpPr txBox="1"/>
          <p:nvPr/>
        </p:nvSpPr>
        <p:spPr>
          <a:xfrm>
            <a:off x="757646" y="314285"/>
            <a:ext cx="284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Gray Coded Optical Encoder</a:t>
            </a:r>
            <a:endParaRPr lang="en-IN" b="1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F0A3582-5161-E8E1-8C78-63CB5D3D7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6371" y="6545569"/>
            <a:ext cx="4709160" cy="365125"/>
          </a:xfrm>
        </p:spPr>
        <p:txBody>
          <a:bodyPr/>
          <a:lstStyle/>
          <a:p>
            <a:r>
              <a:rPr lang="en-US" dirty="0"/>
              <a:t>Design of Real Time weather monitoring instrument using IOT module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A12D94-A8E5-EFA7-D1D5-684278C92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40" y="0"/>
            <a:ext cx="745288" cy="74528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08928B6-7B13-69D4-3534-9E9762BCA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146197"/>
              </p:ext>
            </p:extLst>
          </p:nvPr>
        </p:nvGraphicFramePr>
        <p:xfrm>
          <a:off x="92597" y="884308"/>
          <a:ext cx="12192000" cy="56612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773744445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485638562"/>
                    </a:ext>
                  </a:extLst>
                </a:gridCol>
              </a:tblGrid>
              <a:tr h="271775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4920552"/>
                  </a:ext>
                </a:extLst>
              </a:tr>
              <a:tr h="294351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2637518"/>
                  </a:ext>
                </a:extLst>
              </a:tr>
            </a:tbl>
          </a:graphicData>
        </a:graphic>
      </p:graphicFrame>
      <p:sp>
        <p:nvSpPr>
          <p:cNvPr id="17" name="Slide Number Placeholder 9">
            <a:extLst>
              <a:ext uri="{FF2B5EF4-FFF2-40B4-BE49-F238E27FC236}">
                <a16:creationId xmlns:a16="http://schemas.microsoft.com/office/drawing/2014/main" id="{D4B05227-C5C7-2CBB-B892-D312A103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B11FCD22-9EEE-401C-AC68-8EAA4170F52F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C1D901-CF1F-CBF3-CFD0-63BF3BE0C3C0}"/>
              </a:ext>
            </a:extLst>
          </p:cNvPr>
          <p:cNvGrpSpPr/>
          <p:nvPr/>
        </p:nvGrpSpPr>
        <p:grpSpPr>
          <a:xfrm>
            <a:off x="728152" y="879790"/>
            <a:ext cx="5098415" cy="2636021"/>
            <a:chOff x="728152" y="3614118"/>
            <a:chExt cx="5212232" cy="298536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5856A77-4919-1086-1439-D865E6C2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2095" y="4075556"/>
              <a:ext cx="1618289" cy="157473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B24770B-88C1-5EC7-CD2A-417367ECA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99" b="9276"/>
            <a:stretch/>
          </p:blipFill>
          <p:spPr>
            <a:xfrm>
              <a:off x="1682972" y="3614118"/>
              <a:ext cx="2609628" cy="292959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68C1A7-6929-8E13-407E-41D534D14190}"/>
                </a:ext>
              </a:extLst>
            </p:cNvPr>
            <p:cNvSpPr txBox="1"/>
            <p:nvPr/>
          </p:nvSpPr>
          <p:spPr>
            <a:xfrm>
              <a:off x="956300" y="6230147"/>
              <a:ext cx="7266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/>
                <a:t>Shaft</a:t>
              </a:r>
              <a:endParaRPr lang="en-IN" sz="1800" b="1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BCA0648-7B1A-B56F-E7AE-AFAE845B0EBF}"/>
                </a:ext>
              </a:extLst>
            </p:cNvPr>
            <p:cNvCxnSpPr/>
            <p:nvPr/>
          </p:nvCxnSpPr>
          <p:spPr>
            <a:xfrm>
              <a:off x="1682973" y="6434661"/>
              <a:ext cx="793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B74AB4-4FEA-04DB-1C09-C475739E2CEC}"/>
                </a:ext>
              </a:extLst>
            </p:cNvPr>
            <p:cNvSpPr txBox="1"/>
            <p:nvPr/>
          </p:nvSpPr>
          <p:spPr>
            <a:xfrm>
              <a:off x="728152" y="4494983"/>
              <a:ext cx="7266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rgbClr val="C00000"/>
                  </a:solidFill>
                </a:rPr>
                <a:t>Vane</a:t>
              </a:r>
              <a:endParaRPr lang="en-IN" sz="18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9B119D7-E1F0-8C17-D179-AF063F7FC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2195" y="4429957"/>
              <a:ext cx="742935" cy="2343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D27BC44-0887-A07C-5808-44BDFCC3D50C}"/>
              </a:ext>
            </a:extLst>
          </p:cNvPr>
          <p:cNvGrpSpPr/>
          <p:nvPr/>
        </p:nvGrpSpPr>
        <p:grpSpPr>
          <a:xfrm>
            <a:off x="257453" y="3732284"/>
            <a:ext cx="5538694" cy="2594883"/>
            <a:chOff x="6365429" y="920928"/>
            <a:chExt cx="5252641" cy="259488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0795FD-A3C2-E495-491E-A8D763FD7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572"/>
            <a:stretch/>
          </p:blipFill>
          <p:spPr>
            <a:xfrm>
              <a:off x="6365429" y="920928"/>
              <a:ext cx="5252641" cy="259488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12B5BD-DE80-0EC3-C90F-6CA98C1F61E4}"/>
                </a:ext>
              </a:extLst>
            </p:cNvPr>
            <p:cNvSpPr txBox="1"/>
            <p:nvPr/>
          </p:nvSpPr>
          <p:spPr>
            <a:xfrm>
              <a:off x="10997438" y="2605523"/>
              <a:ext cx="538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LED</a:t>
              </a:r>
              <a:endParaRPr lang="en-IN" sz="14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620C93-B9EC-7493-A091-981330C30720}"/>
                </a:ext>
              </a:extLst>
            </p:cNvPr>
            <p:cNvSpPr txBox="1"/>
            <p:nvPr/>
          </p:nvSpPr>
          <p:spPr>
            <a:xfrm>
              <a:off x="9126218" y="2795633"/>
              <a:ext cx="53886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LDR</a:t>
              </a:r>
              <a:endParaRPr lang="en-IN" sz="1400" b="1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0A50DA9-5DC6-2ABE-17B3-35F4F9270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0175" y="2858609"/>
              <a:ext cx="249812" cy="729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8D8AC28-6514-9C2F-8F58-BEE0CDB2777E}"/>
                </a:ext>
              </a:extLst>
            </p:cNvPr>
            <p:cNvCxnSpPr>
              <a:stCxn id="22" idx="1"/>
            </p:cNvCxnSpPr>
            <p:nvPr/>
          </p:nvCxnSpPr>
          <p:spPr>
            <a:xfrm flipH="1" flipV="1">
              <a:off x="10731013" y="2759411"/>
              <a:ext cx="266425" cy="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CB21CD-DAF2-F8DE-B613-9CC4CB18960E}"/>
                </a:ext>
              </a:extLst>
            </p:cNvPr>
            <p:cNvSpPr txBox="1"/>
            <p:nvPr/>
          </p:nvSpPr>
          <p:spPr>
            <a:xfrm>
              <a:off x="8682462" y="1781336"/>
              <a:ext cx="593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Shaft</a:t>
              </a:r>
              <a:endParaRPr lang="en-IN" sz="1400" b="1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92D1C8-543F-304F-843C-40D3FA5AB007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9275928" y="1935225"/>
              <a:ext cx="249812" cy="2831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E2F9521-695D-A5B3-A46A-444158231C19}"/>
                </a:ext>
              </a:extLst>
            </p:cNvPr>
            <p:cNvSpPr txBox="1"/>
            <p:nvPr/>
          </p:nvSpPr>
          <p:spPr>
            <a:xfrm>
              <a:off x="10970136" y="1656708"/>
              <a:ext cx="5934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Code Disc</a:t>
              </a:r>
              <a:endPara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CDFFD0F-7CC6-EDCF-19CA-A4139D0A7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8084" y="1926770"/>
              <a:ext cx="367762" cy="169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E6AFF595-5EA5-5E4F-770E-9D273EC3F1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53" y="-789"/>
            <a:ext cx="745287" cy="745287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2BB1A3FF-B16C-1BA5-4940-87813B088D4C}"/>
              </a:ext>
            </a:extLst>
          </p:cNvPr>
          <p:cNvSpPr txBox="1">
            <a:spLocks/>
          </p:cNvSpPr>
          <p:nvPr/>
        </p:nvSpPr>
        <p:spPr>
          <a:xfrm>
            <a:off x="751269" y="-799"/>
            <a:ext cx="9852084" cy="7315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Future work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403D58C-40A7-A551-ED83-5582FB0A5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751269" cy="5681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D8D715C-3F6E-922F-92CA-B307D3988CE4}"/>
              </a:ext>
            </a:extLst>
          </p:cNvPr>
          <p:cNvGrpSpPr/>
          <p:nvPr/>
        </p:nvGrpSpPr>
        <p:grpSpPr>
          <a:xfrm>
            <a:off x="6794659" y="1008595"/>
            <a:ext cx="4926625" cy="5447377"/>
            <a:chOff x="6314056" y="941936"/>
            <a:chExt cx="4926625" cy="54473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52DFFD-62C3-4FAA-DF59-14D635C4E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4056" y="941936"/>
              <a:ext cx="4926625" cy="544737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8CFB66-0E6E-40C9-6A87-D6FD66C4AA48}"/>
                </a:ext>
              </a:extLst>
            </p:cNvPr>
            <p:cNvSpPr/>
            <p:nvPr/>
          </p:nvSpPr>
          <p:spPr>
            <a:xfrm>
              <a:off x="8300621" y="2432482"/>
              <a:ext cx="1376039" cy="7572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836610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9800FA3-5236-0D9F-8FE5-B909F63C9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6691" y="6455466"/>
            <a:ext cx="4709160" cy="365125"/>
          </a:xfrm>
        </p:spPr>
        <p:txBody>
          <a:bodyPr/>
          <a:lstStyle/>
          <a:p>
            <a:r>
              <a:rPr lang="en-US" dirty="0"/>
              <a:t>Design of Real Time weather monitoring instrument using IOT module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250312-DECB-DB69-0B4F-6600BB905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40" y="0"/>
            <a:ext cx="745288" cy="745288"/>
          </a:xfrm>
          <a:prstGeom prst="rect">
            <a:avLst/>
          </a:prstGeom>
        </p:spPr>
      </p:pic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4145D012-769E-88C8-2DA5-435A3638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B11FCD22-9EEE-401C-AC68-8EAA4170F52F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72D30D-E2FF-6852-1A43-4BE9FEAC4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53" y="-789"/>
            <a:ext cx="745287" cy="7452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0648E07-7199-1182-31EB-FE14E4AF57CB}"/>
              </a:ext>
            </a:extLst>
          </p:cNvPr>
          <p:cNvSpPr txBox="1">
            <a:spLocks/>
          </p:cNvSpPr>
          <p:nvPr/>
        </p:nvSpPr>
        <p:spPr>
          <a:xfrm>
            <a:off x="751269" y="-799"/>
            <a:ext cx="9852084" cy="7315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References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D42F76-A74B-B5AB-4A9D-4C19DD93B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51269" cy="5681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DE15C-FE13-84D4-C514-4B086FC2E725}"/>
              </a:ext>
            </a:extLst>
          </p:cNvPr>
          <p:cNvSpPr txBox="1"/>
          <p:nvPr/>
        </p:nvSpPr>
        <p:spPr>
          <a:xfrm>
            <a:off x="0" y="1251751"/>
            <a:ext cx="1219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IN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Avallone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E. </a:t>
            </a:r>
            <a:r>
              <a:rPr lang="en-IN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(2019) ‘An inexpensive anemometer using Arduino board’, </a:t>
            </a:r>
            <a:r>
              <a:rPr lang="en-IN" sz="16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Facta</a:t>
            </a:r>
            <a:r>
              <a:rPr lang="en-IN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universitatis - series: Electronics and Energetics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32(3), pp. 359–368. doi:10.2298/fuee1903359a.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Carlos-</a:t>
            </a:r>
            <a:r>
              <a:rPr lang="en-IN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Mancilla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M.A. </a:t>
            </a:r>
            <a:r>
              <a:rPr lang="en-IN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(2020) ‘Educational mechatronics and internet of things: A case study on dynamic systems using </a:t>
            </a:r>
            <a:r>
              <a:rPr lang="en-IN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meiot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weather station’, </a:t>
            </a:r>
            <a:r>
              <a:rPr lang="en-IN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21(1), p. 181. doi:10.3390/s21010181.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Coquilla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R.V., </a:t>
            </a:r>
            <a:r>
              <a:rPr lang="en-IN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Obermeier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 and White, B.R. (2007) ‘Calibration procedures and uncertainty in wind power anemometers’, </a:t>
            </a:r>
            <a:r>
              <a:rPr lang="en-IN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Wind Engineering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31(5), pp. 303–316. doi:10.1260/030952407783418720.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Lindley, D. (1975) ‘The design and performance of a 6-Cup anemometer’, </a:t>
            </a:r>
            <a:r>
              <a:rPr lang="en-IN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Applied Meteorology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14(6), pp. 1135–1145. doi:10.1175/1520-0450(1975)014&amp;lt;1135:tdapoa&amp;gt;2.0.co;2.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Pindado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IN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Cubas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 and </a:t>
            </a:r>
            <a:r>
              <a:rPr lang="en-IN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Sorribes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-Palmer, F. (2014) ‘The cup anemometer, a fundamental meteorological instrument for the wind energy industry. research at the IDR/UPM Institute’, </a:t>
            </a:r>
            <a:r>
              <a:rPr lang="en-IN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14(11), pp. 21418–21452. doi:10.3390/s141121418.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Sharifabad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H.K., Mirzaei, O. and </a:t>
            </a:r>
            <a:r>
              <a:rPr lang="en-IN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Talebi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M.H. (2011) ‘Design anemometer with transistor’, </a:t>
            </a:r>
            <a:r>
              <a:rPr lang="en-IN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Applied Mechanics and Materials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110–116, pp. 2628–2630. doi:10.4028/www.scientific.net/amm.110-116.2628.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Sheppard, P.A. (1940) ‘An improved design of cup anemometer’, </a:t>
            </a:r>
            <a:r>
              <a:rPr lang="en-IN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Scientific Instruments</a:t>
            </a:r>
            <a:r>
              <a:rPr lang="en-I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17(9), pp. 218–221. doi:10.1088/0950-7671/17/9/301. 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143B5-0384-2F2B-13E4-CDD000B591F9}"/>
              </a:ext>
            </a:extLst>
          </p:cNvPr>
          <p:cNvSpPr txBox="1"/>
          <p:nvPr/>
        </p:nvSpPr>
        <p:spPr>
          <a:xfrm>
            <a:off x="5146427" y="88241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Anemometer</a:t>
            </a:r>
            <a:endParaRPr lang="en-I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39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057400"/>
            <a:ext cx="7010400" cy="25146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5400" dirty="0">
                <a:solidFill>
                  <a:schemeClr val="bg1"/>
                </a:solidFill>
              </a:rPr>
              <a:t>RESULTS DEMONSTRATION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CD22-9EEE-401C-AC68-8EAA4170F52F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708400" y="6356351"/>
            <a:ext cx="4597400" cy="365125"/>
          </a:xfrm>
        </p:spPr>
        <p:txBody>
          <a:bodyPr/>
          <a:lstStyle/>
          <a:p>
            <a:r>
              <a:rPr lang="en-US" dirty="0"/>
              <a:t>Design of Real Time weather monitoring instrument using IOT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AE930-E0D0-8CBC-DDF0-7E02DC9D9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694" y="0"/>
            <a:ext cx="5290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70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057400"/>
            <a:ext cx="12192000" cy="25146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CD22-9EEE-401C-AC68-8EAA4170F52F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708400" y="6356351"/>
            <a:ext cx="4597400" cy="365125"/>
          </a:xfrm>
        </p:spPr>
        <p:txBody>
          <a:bodyPr/>
          <a:lstStyle/>
          <a:p>
            <a:r>
              <a:rPr lang="en-US" dirty="0"/>
              <a:t>Design of Real Time weather monitoring instrument using IOT module</a:t>
            </a:r>
          </a:p>
        </p:txBody>
      </p:sp>
    </p:spTree>
    <p:extLst>
      <p:ext uri="{BB962C8B-B14F-4D97-AF65-F5344CB8AC3E}">
        <p14:creationId xmlns:p14="http://schemas.microsoft.com/office/powerpoint/2010/main" val="1185570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2672</TotalTime>
  <Words>726</Words>
  <Application>Microsoft Office PowerPoint</Application>
  <PresentationFormat>Widescreen</PresentationFormat>
  <Paragraphs>148</Paragraphs>
  <Slides>11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kishor</dc:creator>
  <cp:lastModifiedBy>abhishek kishor</cp:lastModifiedBy>
  <cp:revision>297</cp:revision>
  <dcterms:created xsi:type="dcterms:W3CDTF">2023-10-11T09:40:50Z</dcterms:created>
  <dcterms:modified xsi:type="dcterms:W3CDTF">2023-11-08T21:27:13Z</dcterms:modified>
</cp:coreProperties>
</file>